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81"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80"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27" autoAdjust="0"/>
    <p:restoredTop sz="94660"/>
  </p:normalViewPr>
  <p:slideViewPr>
    <p:cSldViewPr snapToGrid="0">
      <p:cViewPr varScale="1">
        <p:scale>
          <a:sx n="127" d="100"/>
          <a:sy n="127" d="100"/>
        </p:scale>
        <p:origin x="21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9033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70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35622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04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b="1" dirty="0"/>
            </a:lvl1pPr>
          </a:lstStyle>
          <a:p>
            <a:r>
              <a:rPr lang="en-US" dirty="0"/>
              <a:t>Click to edit Master title style</a:t>
            </a:r>
          </a:p>
        </p:txBody>
      </p:sp>
    </p:spTree>
    <p:extLst>
      <p:ext uri="{BB962C8B-B14F-4D97-AF65-F5344CB8AC3E}">
        <p14:creationId xmlns:p14="http://schemas.microsoft.com/office/powerpoint/2010/main" val="189552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25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Content Placeholder 2"/>
          <p:cNvSpPr>
            <a:spLocks noGrp="1"/>
          </p:cNvSpPr>
          <p:nvPr>
            <p:ph idx="1"/>
          </p:nvPr>
        </p:nvSpPr>
        <p:spPr>
          <a:xfrm>
            <a:off x="5183188" y="987425"/>
            <a:ext cx="6172200" cy="53898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399"/>
            <a:ext cx="3932237" cy="431985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4177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Picture Placeholder 2"/>
          <p:cNvSpPr>
            <a:spLocks noGrp="1"/>
          </p:cNvSpPr>
          <p:nvPr>
            <p:ph type="pic" idx="1"/>
          </p:nvPr>
        </p:nvSpPr>
        <p:spPr>
          <a:xfrm>
            <a:off x="5183188" y="987425"/>
            <a:ext cx="6172200" cy="53584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428845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59855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4"/>
            <a:ext cx="10515600" cy="45712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C:\gsvc\Graphisoft Brand\CI2015\Screenlogo\GRAPHISOFT_NEM_GREY_RGB_min.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02341" y="6428272"/>
            <a:ext cx="2173865" cy="3752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04875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bm.local/Manager" TargetMode="External"/><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hyperlink" Target="http://localhost:20000/%7bR:1%7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5511" y="1475564"/>
            <a:ext cx="9144000" cy="2837421"/>
          </a:xfrm>
        </p:spPr>
        <p:txBody>
          <a:bodyPr>
            <a:normAutofit/>
          </a:bodyPr>
          <a:lstStyle/>
          <a:p>
            <a:r>
              <a:rPr lang="en-US" dirty="0"/>
              <a:t>How to install an</a:t>
            </a:r>
            <a:br>
              <a:rPr lang="en-US" dirty="0"/>
            </a:br>
            <a:r>
              <a:rPr lang="en-US" sz="8000" b="1" dirty="0"/>
              <a:t>IIS</a:t>
            </a:r>
            <a:br>
              <a:rPr lang="en-US" dirty="0"/>
            </a:br>
            <a:r>
              <a:rPr lang="en-US" dirty="0"/>
              <a:t>reverse proxy</a:t>
            </a:r>
          </a:p>
        </p:txBody>
      </p:sp>
      <p:sp>
        <p:nvSpPr>
          <p:cNvPr id="3" name="Subtitle 2"/>
          <p:cNvSpPr>
            <a:spLocks noGrp="1"/>
          </p:cNvSpPr>
          <p:nvPr>
            <p:ph type="subTitle" idx="1"/>
          </p:nvPr>
        </p:nvSpPr>
        <p:spPr>
          <a:xfrm>
            <a:off x="1524000" y="4936974"/>
            <a:ext cx="9144000" cy="1113567"/>
          </a:xfrm>
        </p:spPr>
        <p:txBody>
          <a:bodyPr/>
          <a:lstStyle/>
          <a:p>
            <a:r>
              <a:rPr lang="en-US" dirty="0"/>
              <a:t>before a working BIMcloud installation</a:t>
            </a:r>
          </a:p>
        </p:txBody>
      </p:sp>
      <p:pic>
        <p:nvPicPr>
          <p:cNvPr id="4" name="Picture 3" descr="BIMcloud_FINAL_RGB_black.pdf"/>
          <p:cNvPicPr>
            <a:picLocks noChangeAspect="1"/>
          </p:cNvPicPr>
          <p:nvPr/>
        </p:nvPicPr>
        <p:blipFill rotWithShape="1">
          <a:blip r:embed="rId2" cstate="print">
            <a:extLst>
              <a:ext uri="{28A0092B-C50C-407E-A947-70E740481C1C}">
                <a14:useLocalDpi xmlns:a14="http://schemas.microsoft.com/office/drawing/2010/main" val="0"/>
              </a:ext>
            </a:extLst>
          </a:blip>
          <a:srcRect r="50683"/>
          <a:stretch/>
        </p:blipFill>
        <p:spPr>
          <a:xfrm>
            <a:off x="199908" y="123657"/>
            <a:ext cx="2292127" cy="1290186"/>
          </a:xfrm>
          <a:prstGeom prst="rect">
            <a:avLst/>
          </a:prstGeom>
        </p:spPr>
      </p:pic>
    </p:spTree>
    <p:extLst>
      <p:ext uri="{BB962C8B-B14F-4D97-AF65-F5344CB8AC3E}">
        <p14:creationId xmlns:p14="http://schemas.microsoft.com/office/powerpoint/2010/main" val="249295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Import/create server certificates</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1227575"/>
            <a:ext cx="6595757" cy="4510419"/>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Open </a:t>
            </a:r>
            <a:r>
              <a:rPr lang="en-US" b="1" dirty="0"/>
              <a:t>Server Certificates.</a:t>
            </a:r>
          </a:p>
          <a:p>
            <a:pPr>
              <a:lnSpc>
                <a:spcPct val="150000"/>
              </a:lnSpc>
            </a:pPr>
            <a:endParaRPr lang="en-US" dirty="0"/>
          </a:p>
        </p:txBody>
      </p:sp>
    </p:spTree>
    <p:extLst>
      <p:ext uri="{BB962C8B-B14F-4D97-AF65-F5344CB8AC3E}">
        <p14:creationId xmlns:p14="http://schemas.microsoft.com/office/powerpoint/2010/main" val="3230707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Import/create server certificates</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1227575"/>
            <a:ext cx="6595757" cy="4510419"/>
          </a:xfrm>
          <a:prstGeom prst="rect">
            <a:avLst/>
          </a:prstGeom>
        </p:spPr>
      </p:pic>
      <p:sp>
        <p:nvSpPr>
          <p:cNvPr id="4" name="Text Placeholder 3"/>
          <p:cNvSpPr>
            <a:spLocks noGrp="1"/>
          </p:cNvSpPr>
          <p:nvPr>
            <p:ph type="body" sz="half" idx="2"/>
          </p:nvPr>
        </p:nvSpPr>
        <p:spPr/>
        <p:txBody>
          <a:bodyPr/>
          <a:lstStyle/>
          <a:p>
            <a:pPr>
              <a:lnSpc>
                <a:spcPct val="100000"/>
              </a:lnSpc>
            </a:pPr>
            <a:r>
              <a:rPr lang="en-US" sz="1400" dirty="0"/>
              <a:t>In a live environment, use </a:t>
            </a:r>
            <a:r>
              <a:rPr lang="en-US" sz="1400" b="1" dirty="0"/>
              <a:t>Import… </a:t>
            </a:r>
            <a:r>
              <a:rPr lang="en-US" sz="1400" dirty="0"/>
              <a:t>to import your purchased SSL certificate. Here we’ll create a self-signed certificate for testing.</a:t>
            </a:r>
          </a:p>
          <a:p>
            <a:pPr marL="342900" indent="-342900">
              <a:lnSpc>
                <a:spcPct val="150000"/>
              </a:lnSpc>
              <a:buFont typeface="+mj-lt"/>
              <a:buAutoNum type="arabicPeriod"/>
            </a:pPr>
            <a:r>
              <a:rPr lang="en-US" dirty="0"/>
              <a:t>Click </a:t>
            </a:r>
            <a:r>
              <a:rPr lang="en-US" b="1" dirty="0"/>
              <a:t>Create Self-Signed Certificate.</a:t>
            </a:r>
          </a:p>
          <a:p>
            <a:pPr>
              <a:lnSpc>
                <a:spcPct val="150000"/>
              </a:lnSpc>
            </a:pPr>
            <a:endParaRPr lang="en-US" dirty="0"/>
          </a:p>
        </p:txBody>
      </p:sp>
    </p:spTree>
    <p:extLst>
      <p:ext uri="{BB962C8B-B14F-4D97-AF65-F5344CB8AC3E}">
        <p14:creationId xmlns:p14="http://schemas.microsoft.com/office/powerpoint/2010/main" val="2561809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Import/create server certificates</a:t>
            </a:r>
            <a:endParaRPr lang="en-US" b="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985269"/>
            <a:ext cx="6595757" cy="4995032"/>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To remember it more easily, use your FQDN as the friendly name for the certificate.</a:t>
            </a:r>
            <a:br>
              <a:rPr lang="en-US" dirty="0"/>
            </a:br>
            <a:r>
              <a:rPr lang="en-US" sz="1200" dirty="0"/>
              <a:t>In this example we use </a:t>
            </a:r>
            <a:r>
              <a:rPr lang="en-US" sz="1200" i="1" dirty="0" err="1"/>
              <a:t>bm.local</a:t>
            </a:r>
            <a:r>
              <a:rPr lang="en-US" sz="1200" i="1" dirty="0"/>
              <a:t> </a:t>
            </a:r>
            <a:r>
              <a:rPr lang="en-US" sz="1200" dirty="0"/>
              <a:t>but in reality it would be a more “proper” name like </a:t>
            </a:r>
            <a:r>
              <a:rPr lang="en-US" sz="1200" i="1" dirty="0"/>
              <a:t>gandalf.chinabim.com</a:t>
            </a:r>
          </a:p>
          <a:p>
            <a:pPr marL="342900" indent="-342900">
              <a:lnSpc>
                <a:spcPct val="150000"/>
              </a:lnSpc>
              <a:buFont typeface="+mj-lt"/>
              <a:buAutoNum type="arabicPeriod"/>
            </a:pPr>
            <a:r>
              <a:rPr lang="en-US" dirty="0"/>
              <a:t>Click </a:t>
            </a:r>
            <a:r>
              <a:rPr lang="en-US" b="1" dirty="0"/>
              <a:t>OK.</a:t>
            </a:r>
          </a:p>
          <a:p>
            <a:pPr marL="342900" indent="-342900">
              <a:lnSpc>
                <a:spcPct val="150000"/>
              </a:lnSpc>
              <a:buFont typeface="+mj-lt"/>
              <a:buAutoNum type="arabicPeriod"/>
            </a:pPr>
            <a:endParaRPr lang="en-US" dirty="0"/>
          </a:p>
        </p:txBody>
      </p:sp>
    </p:spTree>
    <p:extLst>
      <p:ext uri="{BB962C8B-B14F-4D97-AF65-F5344CB8AC3E}">
        <p14:creationId xmlns:p14="http://schemas.microsoft.com/office/powerpoint/2010/main" val="2585255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normAutofit fontScale="90000"/>
          </a:bodyPr>
          <a:lstStyle/>
          <a:p>
            <a:r>
              <a:rPr lang="en-US" dirty="0"/>
              <a:t>Download Application Request Routing</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837534"/>
            <a:ext cx="6595757" cy="5290501"/>
          </a:xfrm>
          <a:prstGeom prst="rect">
            <a:avLst/>
          </a:prstGeom>
        </p:spPr>
      </p:pic>
      <p:sp>
        <p:nvSpPr>
          <p:cNvPr id="4" name="Text Placeholder 3"/>
          <p:cNvSpPr>
            <a:spLocks noGrp="1"/>
          </p:cNvSpPr>
          <p:nvPr>
            <p:ph type="body" sz="half" idx="2"/>
          </p:nvPr>
        </p:nvSpPr>
        <p:spPr/>
        <p:txBody>
          <a:bodyPr/>
          <a:lstStyle/>
          <a:p>
            <a:pPr>
              <a:lnSpc>
                <a:spcPct val="150000"/>
              </a:lnSpc>
            </a:pPr>
            <a:r>
              <a:rPr lang="en-US" sz="1400" dirty="0"/>
              <a:t>Now you’ll need to add some modules to IIS.</a:t>
            </a:r>
          </a:p>
          <a:p>
            <a:pPr marL="342900" indent="-342900">
              <a:lnSpc>
                <a:spcPct val="150000"/>
              </a:lnSpc>
              <a:buFont typeface="+mj-lt"/>
              <a:buAutoNum type="arabicPeriod"/>
            </a:pPr>
            <a:r>
              <a:rPr lang="en-US" dirty="0"/>
              <a:t>Open </a:t>
            </a:r>
            <a:r>
              <a:rPr lang="en-US" i="1" dirty="0"/>
              <a:t>http://www.iis.net/downloads/Microsoft/application-request-routing.</a:t>
            </a:r>
            <a:endParaRPr lang="en-US" b="1" dirty="0"/>
          </a:p>
          <a:p>
            <a:pPr marL="342900" indent="-342900">
              <a:lnSpc>
                <a:spcPct val="150000"/>
              </a:lnSpc>
              <a:buFont typeface="+mj-lt"/>
              <a:buAutoNum type="arabicPeriod"/>
            </a:pPr>
            <a:r>
              <a:rPr lang="en-US" dirty="0"/>
              <a:t>Click on </a:t>
            </a:r>
            <a:r>
              <a:rPr lang="en-US" b="1" dirty="0"/>
              <a:t>Install this extension.</a:t>
            </a:r>
          </a:p>
          <a:p>
            <a:pPr marL="342900" indent="-342900">
              <a:lnSpc>
                <a:spcPct val="150000"/>
              </a:lnSpc>
              <a:buFont typeface="+mj-lt"/>
              <a:buAutoNum type="arabicPeriod"/>
            </a:pPr>
            <a:endParaRPr lang="en-US" dirty="0"/>
          </a:p>
        </p:txBody>
      </p:sp>
    </p:spTree>
    <p:extLst>
      <p:ext uri="{BB962C8B-B14F-4D97-AF65-F5344CB8AC3E}">
        <p14:creationId xmlns:p14="http://schemas.microsoft.com/office/powerpoint/2010/main" val="1576599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Install ARR</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1238967"/>
            <a:ext cx="6595757" cy="4487634"/>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Click </a:t>
            </a:r>
            <a:r>
              <a:rPr lang="en-US" b="1" dirty="0"/>
              <a:t>Install.</a:t>
            </a:r>
          </a:p>
          <a:p>
            <a:pPr>
              <a:lnSpc>
                <a:spcPct val="150000"/>
              </a:lnSpc>
            </a:pPr>
            <a:r>
              <a:rPr lang="en-US" sz="1400" dirty="0"/>
              <a:t>ARR will also install another important IIS module called URL Rewrite.</a:t>
            </a:r>
          </a:p>
        </p:txBody>
      </p:sp>
    </p:spTree>
    <p:extLst>
      <p:ext uri="{BB962C8B-B14F-4D97-AF65-F5344CB8AC3E}">
        <p14:creationId xmlns:p14="http://schemas.microsoft.com/office/powerpoint/2010/main" val="300734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Install ARR</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1221382"/>
            <a:ext cx="6595757" cy="4522804"/>
          </a:xfrm>
          <a:prstGeom prst="rect">
            <a:avLst/>
          </a:prstGeom>
        </p:spPr>
      </p:pic>
      <p:sp>
        <p:nvSpPr>
          <p:cNvPr id="4" name="Text Placeholder 3"/>
          <p:cNvSpPr>
            <a:spLocks noGrp="1"/>
          </p:cNvSpPr>
          <p:nvPr>
            <p:ph type="body" sz="half" idx="2"/>
          </p:nvPr>
        </p:nvSpPr>
        <p:spPr/>
        <p:txBody>
          <a:bodyPr/>
          <a:lstStyle/>
          <a:p>
            <a:pPr>
              <a:lnSpc>
                <a:spcPct val="150000"/>
              </a:lnSpc>
            </a:pPr>
            <a:r>
              <a:rPr lang="en-US" sz="1400" dirty="0"/>
              <a:t>If everything went fine, you’ll see this screen.</a:t>
            </a:r>
          </a:p>
          <a:p>
            <a:pPr marL="342900" indent="-342900">
              <a:lnSpc>
                <a:spcPct val="150000"/>
              </a:lnSpc>
              <a:buFont typeface="+mj-lt"/>
              <a:buAutoNum type="arabicPeriod"/>
            </a:pPr>
            <a:r>
              <a:rPr lang="en-US" dirty="0"/>
              <a:t>Click </a:t>
            </a:r>
            <a:r>
              <a:rPr lang="en-US" b="1" dirty="0"/>
              <a:t>Finish.</a:t>
            </a:r>
          </a:p>
          <a:p>
            <a:pPr marL="342900" indent="-342900">
              <a:lnSpc>
                <a:spcPct val="150000"/>
              </a:lnSpc>
              <a:buFont typeface="+mj-lt"/>
              <a:buAutoNum type="arabicPeriod"/>
            </a:pPr>
            <a:endParaRPr lang="en-US" dirty="0"/>
          </a:p>
        </p:txBody>
      </p:sp>
    </p:spTree>
    <p:extLst>
      <p:ext uri="{BB962C8B-B14F-4D97-AF65-F5344CB8AC3E}">
        <p14:creationId xmlns:p14="http://schemas.microsoft.com/office/powerpoint/2010/main" val="790814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Enable the proxy</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1227575"/>
            <a:ext cx="6595757" cy="4510419"/>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Select (and double-click) the </a:t>
            </a:r>
            <a:r>
              <a:rPr lang="en-US" b="1" dirty="0"/>
              <a:t>Application Request Routing Cache </a:t>
            </a:r>
            <a:r>
              <a:rPr lang="en-US" dirty="0"/>
              <a:t>Module in the IIS Manager.</a:t>
            </a:r>
          </a:p>
        </p:txBody>
      </p:sp>
    </p:spTree>
    <p:extLst>
      <p:ext uri="{BB962C8B-B14F-4D97-AF65-F5344CB8AC3E}">
        <p14:creationId xmlns:p14="http://schemas.microsoft.com/office/powerpoint/2010/main" val="2703418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Enable the proxy</a:t>
            </a:r>
            <a:endParaRPr lang="en-US" b="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1227575"/>
            <a:ext cx="6595757" cy="4510419"/>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Click on </a:t>
            </a:r>
            <a:r>
              <a:rPr lang="en-US" b="1" dirty="0"/>
              <a:t>Server Proxy Settings.</a:t>
            </a:r>
          </a:p>
          <a:p>
            <a:pPr marL="342900" indent="-342900">
              <a:lnSpc>
                <a:spcPct val="150000"/>
              </a:lnSpc>
              <a:buFont typeface="+mj-lt"/>
              <a:buAutoNum type="arabicPeriod"/>
            </a:pPr>
            <a:endParaRPr lang="en-US" dirty="0"/>
          </a:p>
        </p:txBody>
      </p:sp>
    </p:spTree>
    <p:extLst>
      <p:ext uri="{BB962C8B-B14F-4D97-AF65-F5344CB8AC3E}">
        <p14:creationId xmlns:p14="http://schemas.microsoft.com/office/powerpoint/2010/main" val="1957713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Enable the proxy</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1227575"/>
            <a:ext cx="6595757" cy="4510419"/>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Check </a:t>
            </a:r>
            <a:r>
              <a:rPr lang="en-US" b="1" dirty="0"/>
              <a:t>Enable proxy.</a:t>
            </a:r>
          </a:p>
        </p:txBody>
      </p:sp>
    </p:spTree>
    <p:extLst>
      <p:ext uri="{BB962C8B-B14F-4D97-AF65-F5344CB8AC3E}">
        <p14:creationId xmlns:p14="http://schemas.microsoft.com/office/powerpoint/2010/main" val="3381381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Bind HTTPS to the site</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1227575"/>
            <a:ext cx="6595757" cy="4510419"/>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Select the web site in IIS Manager that you want to configure (on the left side).</a:t>
            </a:r>
            <a:br>
              <a:rPr lang="en-US" dirty="0"/>
            </a:br>
            <a:r>
              <a:rPr lang="en-US" sz="1200" dirty="0"/>
              <a:t>Here we use the default site but it can be any other.</a:t>
            </a:r>
          </a:p>
          <a:p>
            <a:pPr marL="342900" indent="-342900">
              <a:lnSpc>
                <a:spcPct val="150000"/>
              </a:lnSpc>
              <a:buFont typeface="+mj-lt"/>
              <a:buAutoNum type="arabicPeriod"/>
            </a:pPr>
            <a:r>
              <a:rPr lang="en-US" dirty="0"/>
              <a:t>Click on </a:t>
            </a:r>
            <a:r>
              <a:rPr lang="en-US" b="1" dirty="0"/>
              <a:t>Bindings </a:t>
            </a:r>
            <a:r>
              <a:rPr lang="en-US" dirty="0"/>
              <a:t>(on the right side).</a:t>
            </a:r>
          </a:p>
        </p:txBody>
      </p:sp>
    </p:spTree>
    <p:extLst>
      <p:ext uri="{BB962C8B-B14F-4D97-AF65-F5344CB8AC3E}">
        <p14:creationId xmlns:p14="http://schemas.microsoft.com/office/powerpoint/2010/main" val="403177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a:t>A working BIMcloud environment on Windows Server 2012 R2</a:t>
            </a:r>
          </a:p>
          <a:p>
            <a:pPr>
              <a:lnSpc>
                <a:spcPct val="120000"/>
              </a:lnSpc>
            </a:pPr>
            <a:endParaRPr lang="en-US" dirty="0"/>
          </a:p>
          <a:p>
            <a:pPr>
              <a:lnSpc>
                <a:spcPct val="120000"/>
              </a:lnSpc>
            </a:pPr>
            <a:r>
              <a:rPr lang="en-US" dirty="0"/>
              <a:t>Domain names (FQDN) properly set up in DNS (or in the </a:t>
            </a:r>
            <a:r>
              <a:rPr lang="en-US" i="1" dirty="0"/>
              <a:t>hosts </a:t>
            </a:r>
            <a:r>
              <a:rPr lang="en-US" dirty="0"/>
              <a:t>file for testing)</a:t>
            </a:r>
          </a:p>
          <a:p>
            <a:pPr>
              <a:lnSpc>
                <a:spcPct val="120000"/>
              </a:lnSpc>
            </a:pPr>
            <a:endParaRPr lang="en-US" dirty="0"/>
          </a:p>
          <a:p>
            <a:pPr>
              <a:lnSpc>
                <a:spcPct val="120000"/>
              </a:lnSpc>
            </a:pPr>
            <a:r>
              <a:rPr lang="en-US" dirty="0"/>
              <a:t>IP addresses of the BIMcloud Manager and the BIMcloud Server</a:t>
            </a:r>
          </a:p>
          <a:p>
            <a:pPr>
              <a:lnSpc>
                <a:spcPct val="120000"/>
              </a:lnSpc>
            </a:pPr>
            <a:endParaRPr lang="en-US" dirty="0"/>
          </a:p>
          <a:p>
            <a:pPr>
              <a:lnSpc>
                <a:spcPct val="120000"/>
              </a:lnSpc>
            </a:pPr>
            <a:r>
              <a:rPr lang="en-US" dirty="0"/>
              <a:t>For live systems, a proper SSL certificate</a:t>
            </a:r>
          </a:p>
          <a:p>
            <a:pPr>
              <a:lnSpc>
                <a:spcPct val="120000"/>
              </a:lnSpc>
            </a:pPr>
            <a:endParaRPr lang="en-US" dirty="0"/>
          </a:p>
          <a:p>
            <a:pPr>
              <a:lnSpc>
                <a:spcPct val="120000"/>
              </a:lnSpc>
            </a:pPr>
            <a:r>
              <a:rPr lang="en-US" dirty="0"/>
              <a:t>A working browser (</a:t>
            </a:r>
            <a:r>
              <a:rPr lang="en-US" i="1" dirty="0"/>
              <a:t>IE Enhanced Security Configuration </a:t>
            </a:r>
            <a:r>
              <a:rPr lang="en-US" b="1" i="1" dirty="0"/>
              <a:t>Off</a:t>
            </a:r>
            <a:r>
              <a:rPr lang="en-US" dirty="0"/>
              <a:t> or Chrome installed)</a:t>
            </a:r>
          </a:p>
        </p:txBody>
      </p:sp>
    </p:spTree>
    <p:extLst>
      <p:ext uri="{BB962C8B-B14F-4D97-AF65-F5344CB8AC3E}">
        <p14:creationId xmlns:p14="http://schemas.microsoft.com/office/powerpoint/2010/main" val="1357008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Bind HTTPS to the site</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1529394"/>
            <a:ext cx="6595757" cy="3906780"/>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Click on </a:t>
            </a:r>
            <a:r>
              <a:rPr lang="en-US" b="1" dirty="0"/>
              <a:t>Add.</a:t>
            </a:r>
          </a:p>
          <a:p>
            <a:pPr marL="342900" indent="-342900">
              <a:lnSpc>
                <a:spcPct val="150000"/>
              </a:lnSpc>
              <a:buFont typeface="+mj-lt"/>
              <a:buAutoNum type="arabicPeriod"/>
            </a:pPr>
            <a:r>
              <a:rPr lang="en-US" dirty="0"/>
              <a:t>Select </a:t>
            </a:r>
            <a:r>
              <a:rPr lang="en-US" i="1" dirty="0"/>
              <a:t>https </a:t>
            </a:r>
            <a:r>
              <a:rPr lang="en-US" dirty="0"/>
              <a:t>from the </a:t>
            </a:r>
            <a:r>
              <a:rPr lang="en-US" b="1" dirty="0"/>
              <a:t>Type </a:t>
            </a:r>
            <a:r>
              <a:rPr lang="en-US" dirty="0"/>
              <a:t>drop-down menu.</a:t>
            </a:r>
          </a:p>
          <a:p>
            <a:pPr marL="342900" indent="-342900">
              <a:lnSpc>
                <a:spcPct val="150000"/>
              </a:lnSpc>
              <a:buFont typeface="+mj-lt"/>
              <a:buAutoNum type="arabicPeriod"/>
            </a:pPr>
            <a:r>
              <a:rPr lang="en-US" dirty="0"/>
              <a:t>Select your certificate (the one you imported or created) from the </a:t>
            </a:r>
            <a:r>
              <a:rPr lang="en-US" b="1" dirty="0"/>
              <a:t>SSL certificate </a:t>
            </a:r>
            <a:r>
              <a:rPr lang="en-US" dirty="0"/>
              <a:t>drop-down menu.</a:t>
            </a:r>
          </a:p>
          <a:p>
            <a:pPr marL="342900" indent="-342900">
              <a:lnSpc>
                <a:spcPct val="150000"/>
              </a:lnSpc>
              <a:buFont typeface="+mj-lt"/>
              <a:buAutoNum type="arabicPeriod"/>
            </a:pPr>
            <a:r>
              <a:rPr lang="en-US" dirty="0"/>
              <a:t>Click </a:t>
            </a:r>
            <a:r>
              <a:rPr lang="en-US" b="1" dirty="0"/>
              <a:t>OK.</a:t>
            </a:r>
            <a:endParaRPr lang="en-US" dirty="0"/>
          </a:p>
          <a:p>
            <a:pPr marL="342900" indent="-342900">
              <a:lnSpc>
                <a:spcPct val="150000"/>
              </a:lnSpc>
              <a:buFont typeface="+mj-lt"/>
              <a:buAutoNum type="arabicPeriod"/>
            </a:pPr>
            <a:endParaRPr lang="en-US" dirty="0"/>
          </a:p>
          <a:p>
            <a:pPr marL="342900" indent="-342900">
              <a:lnSpc>
                <a:spcPct val="150000"/>
              </a:lnSpc>
              <a:buFont typeface="+mj-lt"/>
              <a:buAutoNum type="arabicPeriod"/>
            </a:pPr>
            <a:endParaRPr lang="en-US" dirty="0"/>
          </a:p>
        </p:txBody>
      </p:sp>
    </p:spTree>
    <p:extLst>
      <p:ext uri="{BB962C8B-B14F-4D97-AF65-F5344CB8AC3E}">
        <p14:creationId xmlns:p14="http://schemas.microsoft.com/office/powerpoint/2010/main" val="1697150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Unbind HTTP</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1212791"/>
            <a:ext cx="6595757" cy="4539987"/>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If there is a line for Port 80 (like with the Default Web Site), select it.</a:t>
            </a:r>
            <a:endParaRPr lang="en-US" b="1" dirty="0"/>
          </a:p>
          <a:p>
            <a:pPr marL="342900" indent="-342900">
              <a:lnSpc>
                <a:spcPct val="150000"/>
              </a:lnSpc>
              <a:buFont typeface="+mj-lt"/>
              <a:buAutoNum type="arabicPeriod"/>
            </a:pPr>
            <a:r>
              <a:rPr lang="en-US" dirty="0"/>
              <a:t>Click </a:t>
            </a:r>
            <a:r>
              <a:rPr lang="en-US" b="1" dirty="0"/>
              <a:t>Remove.</a:t>
            </a:r>
          </a:p>
          <a:p>
            <a:pPr marL="342900" indent="-342900">
              <a:lnSpc>
                <a:spcPct val="150000"/>
              </a:lnSpc>
              <a:buFont typeface="+mj-lt"/>
              <a:buAutoNum type="arabicPeriod"/>
            </a:pPr>
            <a:r>
              <a:rPr lang="en-US" dirty="0"/>
              <a:t>Answer </a:t>
            </a:r>
            <a:r>
              <a:rPr lang="en-US" b="1" dirty="0"/>
              <a:t>Yes </a:t>
            </a:r>
            <a:r>
              <a:rPr lang="en-US" dirty="0"/>
              <a:t>to the question.</a:t>
            </a:r>
            <a:endParaRPr lang="en-US" b="1" dirty="0"/>
          </a:p>
          <a:p>
            <a:pPr marL="342900" indent="-342900">
              <a:lnSpc>
                <a:spcPct val="150000"/>
              </a:lnSpc>
              <a:buFont typeface="+mj-lt"/>
              <a:buAutoNum type="arabicPeriod"/>
            </a:pPr>
            <a:endParaRPr lang="en-US" b="1" dirty="0"/>
          </a:p>
          <a:p>
            <a:pPr marL="342900" indent="-342900">
              <a:lnSpc>
                <a:spcPct val="150000"/>
              </a:lnSpc>
              <a:buFont typeface="+mj-lt"/>
              <a:buAutoNum type="arabicPeriod"/>
            </a:pPr>
            <a:endParaRPr lang="en-US" dirty="0"/>
          </a:p>
        </p:txBody>
      </p:sp>
    </p:spTree>
    <p:extLst>
      <p:ext uri="{BB962C8B-B14F-4D97-AF65-F5344CB8AC3E}">
        <p14:creationId xmlns:p14="http://schemas.microsoft.com/office/powerpoint/2010/main" val="4121572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Define rewrite rules</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1227575"/>
            <a:ext cx="6595757" cy="4510419"/>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Select (and double-click) the </a:t>
            </a:r>
            <a:r>
              <a:rPr lang="en-US" b="1" dirty="0"/>
              <a:t>URL Rewrite </a:t>
            </a:r>
            <a:r>
              <a:rPr lang="en-US" dirty="0"/>
              <a:t>Module in the IIS Manager.</a:t>
            </a:r>
          </a:p>
        </p:txBody>
      </p:sp>
    </p:spTree>
    <p:extLst>
      <p:ext uri="{BB962C8B-B14F-4D97-AF65-F5344CB8AC3E}">
        <p14:creationId xmlns:p14="http://schemas.microsoft.com/office/powerpoint/2010/main" val="3132670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Define rewrite rules</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1289535"/>
            <a:ext cx="6595757" cy="4386498"/>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Click on </a:t>
            </a:r>
            <a:r>
              <a:rPr lang="en-US" b="1" dirty="0"/>
              <a:t>Add Rule(s).</a:t>
            </a:r>
          </a:p>
          <a:p>
            <a:pPr marL="342900" indent="-342900">
              <a:lnSpc>
                <a:spcPct val="150000"/>
              </a:lnSpc>
              <a:buFont typeface="+mj-lt"/>
              <a:buAutoNum type="arabicPeriod"/>
            </a:pPr>
            <a:r>
              <a:rPr lang="en-US" dirty="0"/>
              <a:t>Choose </a:t>
            </a:r>
            <a:r>
              <a:rPr lang="en-US" b="1" dirty="0"/>
              <a:t>Blank rule </a:t>
            </a:r>
            <a:r>
              <a:rPr lang="en-US" dirty="0"/>
              <a:t>(and </a:t>
            </a:r>
            <a:r>
              <a:rPr lang="en-US" b="1" dirty="0"/>
              <a:t>NOT </a:t>
            </a:r>
            <a:r>
              <a:rPr lang="en-US" dirty="0"/>
              <a:t>the Reverse Proxy rule).</a:t>
            </a:r>
          </a:p>
          <a:p>
            <a:pPr marL="342900" indent="-342900">
              <a:lnSpc>
                <a:spcPct val="150000"/>
              </a:lnSpc>
              <a:buFont typeface="+mj-lt"/>
              <a:buAutoNum type="arabicPeriod"/>
            </a:pPr>
            <a:r>
              <a:rPr lang="en-US" dirty="0"/>
              <a:t>Click </a:t>
            </a:r>
            <a:r>
              <a:rPr lang="en-US" b="1" dirty="0"/>
              <a:t>OK.</a:t>
            </a:r>
            <a:endParaRPr lang="en-US" dirty="0"/>
          </a:p>
          <a:p>
            <a:pPr marL="342900" indent="-342900">
              <a:lnSpc>
                <a:spcPct val="150000"/>
              </a:lnSpc>
              <a:buFont typeface="+mj-lt"/>
              <a:buAutoNum type="arabicPeriod"/>
            </a:pPr>
            <a:endParaRPr lang="en-US" dirty="0"/>
          </a:p>
        </p:txBody>
      </p:sp>
    </p:spTree>
    <p:extLst>
      <p:ext uri="{BB962C8B-B14F-4D97-AF65-F5344CB8AC3E}">
        <p14:creationId xmlns:p14="http://schemas.microsoft.com/office/powerpoint/2010/main" val="2764414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Define rewrite rules</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923206" y="837534"/>
            <a:ext cx="6268607" cy="5290501"/>
          </a:xfrm>
          <a:prstGeom prst="rect">
            <a:avLst/>
          </a:prstGeom>
        </p:spPr>
      </p:pic>
      <p:sp>
        <p:nvSpPr>
          <p:cNvPr id="4" name="Text Placeholder 3"/>
          <p:cNvSpPr>
            <a:spLocks noGrp="1"/>
          </p:cNvSpPr>
          <p:nvPr>
            <p:ph type="body" sz="half" idx="2"/>
          </p:nvPr>
        </p:nvSpPr>
        <p:spPr/>
        <p:txBody>
          <a:bodyPr>
            <a:normAutofit fontScale="92500"/>
          </a:bodyPr>
          <a:lstStyle/>
          <a:p>
            <a:pPr marL="342900" indent="-342900">
              <a:lnSpc>
                <a:spcPct val="150000"/>
              </a:lnSpc>
              <a:buFont typeface="+mj-lt"/>
              <a:buAutoNum type="arabicPeriod"/>
            </a:pPr>
            <a:r>
              <a:rPr lang="en-US" dirty="0"/>
              <a:t>Choose a friendly name that identifies the rule.</a:t>
            </a:r>
            <a:br>
              <a:rPr lang="en-US" dirty="0"/>
            </a:br>
            <a:r>
              <a:rPr lang="en-US" sz="1200" dirty="0"/>
              <a:t>This rule will redirect </a:t>
            </a:r>
            <a:r>
              <a:rPr lang="en-US" sz="1200" i="1" dirty="0">
                <a:hlinkClick r:id="rId3"/>
              </a:rPr>
              <a:t>https://bm.local/Manager</a:t>
            </a:r>
            <a:r>
              <a:rPr lang="en-US" sz="1200" i="1" dirty="0"/>
              <a:t> </a:t>
            </a:r>
            <a:r>
              <a:rPr lang="en-US" sz="1200" dirty="0"/>
              <a:t>to the real Manager address.</a:t>
            </a:r>
            <a:endParaRPr lang="en-US" dirty="0"/>
          </a:p>
          <a:p>
            <a:pPr marL="342900" indent="-342900">
              <a:lnSpc>
                <a:spcPct val="150000"/>
              </a:lnSpc>
              <a:buFont typeface="+mj-lt"/>
              <a:buAutoNum type="arabicPeriod"/>
            </a:pPr>
            <a:r>
              <a:rPr lang="en-US" dirty="0"/>
              <a:t>Enter </a:t>
            </a:r>
            <a:r>
              <a:rPr lang="en-US" sz="1400" b="1" dirty="0">
                <a:latin typeface="Courier New" panose="02070309020205020404" pitchFamily="49" charset="0"/>
                <a:cs typeface="Courier New" panose="02070309020205020404" pitchFamily="49" charset="0"/>
              </a:rPr>
              <a:t>^Manager/(.*)</a:t>
            </a:r>
            <a:r>
              <a:rPr lang="en-US" dirty="0"/>
              <a:t> in the </a:t>
            </a:r>
            <a:r>
              <a:rPr lang="en-US" b="1" dirty="0"/>
              <a:t>Requested URL</a:t>
            </a:r>
            <a:r>
              <a:rPr lang="en-US" dirty="0"/>
              <a:t> field.</a:t>
            </a:r>
          </a:p>
          <a:p>
            <a:pPr marL="342900" indent="-342900">
              <a:lnSpc>
                <a:spcPct val="150000"/>
              </a:lnSpc>
              <a:buFont typeface="+mj-lt"/>
              <a:buAutoNum type="arabicPeriod"/>
            </a:pPr>
            <a:r>
              <a:rPr lang="en-US" dirty="0"/>
              <a:t>Enter the actual Manager address (plus </a:t>
            </a:r>
            <a:r>
              <a:rPr lang="en-US" sz="1400" b="1" dirty="0">
                <a:latin typeface="Courier New" panose="02070309020205020404" pitchFamily="49" charset="0"/>
                <a:cs typeface="Courier New" panose="02070309020205020404" pitchFamily="49" charset="0"/>
              </a:rPr>
              <a:t>/{R:1}</a:t>
            </a:r>
            <a:r>
              <a:rPr lang="en-US" dirty="0"/>
              <a:t>) in the </a:t>
            </a:r>
            <a:r>
              <a:rPr lang="en-US" b="1" dirty="0"/>
              <a:t>Rewrite URL</a:t>
            </a:r>
            <a:r>
              <a:rPr lang="en-US" dirty="0"/>
              <a:t> field.</a:t>
            </a:r>
            <a:br>
              <a:rPr lang="en-US" dirty="0"/>
            </a:br>
            <a:r>
              <a:rPr lang="en-US" sz="1300" dirty="0"/>
              <a:t>In our case the Manager is working on the same machine, using Port 20000. So we’ll enter </a:t>
            </a:r>
            <a:r>
              <a:rPr lang="en-US" sz="1200" b="1" dirty="0">
                <a:latin typeface="Courier New" panose="02070309020205020404" pitchFamily="49" charset="0"/>
                <a:cs typeface="Courier New" panose="02070309020205020404" pitchFamily="49" charset="0"/>
                <a:hlinkClick r:id="rId4"/>
              </a:rPr>
              <a:t>http://localhost:20000/{R:1}</a:t>
            </a:r>
            <a:r>
              <a:rPr lang="en-US" sz="1300" dirty="0"/>
              <a:t> in the field.</a:t>
            </a:r>
            <a:endParaRPr lang="en-US" dirty="0"/>
          </a:p>
        </p:txBody>
      </p:sp>
    </p:spTree>
    <p:extLst>
      <p:ext uri="{BB962C8B-B14F-4D97-AF65-F5344CB8AC3E}">
        <p14:creationId xmlns:p14="http://schemas.microsoft.com/office/powerpoint/2010/main" val="3492419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Define rewrite rules</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923206" y="837534"/>
            <a:ext cx="6268607" cy="5290501"/>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Create one or more similar rewrite rule(s) for the BIMcloud Server(s).</a:t>
            </a:r>
            <a:br>
              <a:rPr lang="en-US" dirty="0"/>
            </a:br>
            <a:r>
              <a:rPr lang="en-US" sz="1200" dirty="0"/>
              <a:t>In our case, we have only one BIMcloud Server and on the same machine but you may have more. In this example we used </a:t>
            </a:r>
            <a:r>
              <a:rPr lang="en-US" sz="1200" i="1" dirty="0"/>
              <a:t>/Server</a:t>
            </a:r>
            <a:r>
              <a:rPr lang="en-US" sz="1200" dirty="0"/>
              <a:t> as the proxy redirection pattern.</a:t>
            </a:r>
            <a:endParaRPr lang="en-US" dirty="0"/>
          </a:p>
        </p:txBody>
      </p:sp>
    </p:spTree>
    <p:extLst>
      <p:ext uri="{BB962C8B-B14F-4D97-AF65-F5344CB8AC3E}">
        <p14:creationId xmlns:p14="http://schemas.microsoft.com/office/powerpoint/2010/main" val="4077075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HTTPS is working</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74894" y="837534"/>
            <a:ext cx="6565231" cy="5290501"/>
          </a:xfrm>
          <a:prstGeom prst="rect">
            <a:avLst/>
          </a:prstGeom>
        </p:spPr>
      </p:pic>
      <p:sp>
        <p:nvSpPr>
          <p:cNvPr id="4" name="Text Placeholder 3"/>
          <p:cNvSpPr>
            <a:spLocks noGrp="1"/>
          </p:cNvSpPr>
          <p:nvPr>
            <p:ph type="body" sz="half" idx="2"/>
          </p:nvPr>
        </p:nvSpPr>
        <p:spPr/>
        <p:txBody>
          <a:bodyPr/>
          <a:lstStyle/>
          <a:p>
            <a:pPr>
              <a:lnSpc>
                <a:spcPct val="150000"/>
              </a:lnSpc>
            </a:pPr>
            <a:r>
              <a:rPr lang="en-US" dirty="0"/>
              <a:t>If everything went fine, you should be able to use BIMcloud via HTTPS. Please set up the HTTPS addresses in the BIMcloud Manager and make sure you don’t forget the trailing slash (/) from the addresses. It won’t work without </a:t>
            </a:r>
            <a:r>
              <a:rPr lang="en-US"/>
              <a:t>them.</a:t>
            </a:r>
            <a:endParaRPr lang="en-US" dirty="0"/>
          </a:p>
        </p:txBody>
      </p:sp>
    </p:spTree>
    <p:extLst>
      <p:ext uri="{BB962C8B-B14F-4D97-AF65-F5344CB8AC3E}">
        <p14:creationId xmlns:p14="http://schemas.microsoft.com/office/powerpoint/2010/main" val="1170610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Installation tasks</a:t>
            </a:r>
          </a:p>
        </p:txBody>
      </p:sp>
      <p:sp>
        <p:nvSpPr>
          <p:cNvPr id="3" name="Content Placeholder 2"/>
          <p:cNvSpPr>
            <a:spLocks noGrp="1"/>
          </p:cNvSpPr>
          <p:nvPr>
            <p:ph idx="1"/>
          </p:nvPr>
        </p:nvSpPr>
        <p:spPr/>
        <p:txBody>
          <a:bodyPr>
            <a:normAutofit/>
          </a:bodyPr>
          <a:lstStyle/>
          <a:p>
            <a:pPr marL="514350" indent="-514350">
              <a:lnSpc>
                <a:spcPct val="120000"/>
              </a:lnSpc>
              <a:buFont typeface="+mj-lt"/>
              <a:buAutoNum type="arabicPeriod"/>
            </a:pPr>
            <a:r>
              <a:rPr lang="en-US" dirty="0"/>
              <a:t>Install IIS (if it is not yet </a:t>
            </a:r>
            <a:r>
              <a:rPr lang="en-US"/>
              <a:t>installed)</a:t>
            </a:r>
            <a:endParaRPr lang="en-US" dirty="0"/>
          </a:p>
          <a:p>
            <a:pPr marL="514350" indent="-514350">
              <a:lnSpc>
                <a:spcPct val="120000"/>
              </a:lnSpc>
              <a:buFont typeface="+mj-lt"/>
              <a:buAutoNum type="arabicPeriod"/>
            </a:pPr>
            <a:r>
              <a:rPr lang="en-US" dirty="0"/>
              <a:t>Import/create the necessary SSL certificate</a:t>
            </a:r>
          </a:p>
          <a:p>
            <a:pPr marL="514350" indent="-514350">
              <a:lnSpc>
                <a:spcPct val="120000"/>
              </a:lnSpc>
              <a:buFont typeface="+mj-lt"/>
              <a:buAutoNum type="arabicPeriod"/>
            </a:pPr>
            <a:r>
              <a:rPr lang="en-US" dirty="0"/>
              <a:t>Download and install the Application Request Routing module of IIS Manager</a:t>
            </a:r>
          </a:p>
          <a:p>
            <a:pPr marL="514350" indent="-514350">
              <a:lnSpc>
                <a:spcPct val="120000"/>
              </a:lnSpc>
              <a:buFont typeface="+mj-lt"/>
              <a:buAutoNum type="arabicPeriod"/>
            </a:pPr>
            <a:r>
              <a:rPr lang="en-US" dirty="0"/>
              <a:t>Enable the proxy</a:t>
            </a:r>
          </a:p>
          <a:p>
            <a:pPr marL="514350" indent="-514350">
              <a:lnSpc>
                <a:spcPct val="120000"/>
              </a:lnSpc>
              <a:buFont typeface="+mj-lt"/>
              <a:buAutoNum type="arabicPeriod"/>
            </a:pPr>
            <a:r>
              <a:rPr lang="en-US" dirty="0"/>
              <a:t>Bind HTTPS to the site using the SSL certificate</a:t>
            </a:r>
          </a:p>
          <a:p>
            <a:pPr marL="514350" indent="-514350">
              <a:lnSpc>
                <a:spcPct val="120000"/>
              </a:lnSpc>
              <a:buFont typeface="+mj-lt"/>
              <a:buAutoNum type="arabicPeriod"/>
            </a:pPr>
            <a:r>
              <a:rPr lang="en-US" dirty="0"/>
              <a:t>Define the necessary URL rewrite rules</a:t>
            </a:r>
          </a:p>
        </p:txBody>
      </p:sp>
    </p:spTree>
    <p:extLst>
      <p:ext uri="{BB962C8B-B14F-4D97-AF65-F5344CB8AC3E}">
        <p14:creationId xmlns:p14="http://schemas.microsoft.com/office/powerpoint/2010/main" val="409646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Install IIS</a:t>
            </a:r>
          </a:p>
        </p:txBody>
      </p:sp>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5102" b="-5102"/>
          <a:stretch/>
        </p:blipFill>
        <p:spPr>
          <a:xfrm>
            <a:off x="4759631" y="619712"/>
            <a:ext cx="6595757" cy="5726146"/>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Start </a:t>
            </a:r>
            <a:r>
              <a:rPr lang="en-US" b="1" dirty="0"/>
              <a:t>Server Manager.</a:t>
            </a:r>
          </a:p>
          <a:p>
            <a:pPr marL="342900" indent="-342900">
              <a:lnSpc>
                <a:spcPct val="150000"/>
              </a:lnSpc>
              <a:buFont typeface="+mj-lt"/>
              <a:buAutoNum type="arabicPeriod"/>
            </a:pPr>
            <a:r>
              <a:rPr lang="en-US" dirty="0"/>
              <a:t>Choose </a:t>
            </a:r>
            <a:r>
              <a:rPr lang="en-US" b="1" dirty="0"/>
              <a:t>Add Roles and Features.</a:t>
            </a:r>
          </a:p>
          <a:p>
            <a:pPr marL="342900" indent="-342900">
              <a:lnSpc>
                <a:spcPct val="150000"/>
              </a:lnSpc>
              <a:buFont typeface="+mj-lt"/>
              <a:buAutoNum type="arabicPeriod"/>
            </a:pPr>
            <a:endParaRPr lang="en-US" dirty="0"/>
          </a:p>
        </p:txBody>
      </p:sp>
    </p:spTree>
    <p:extLst>
      <p:ext uri="{BB962C8B-B14F-4D97-AF65-F5344CB8AC3E}">
        <p14:creationId xmlns:p14="http://schemas.microsoft.com/office/powerpoint/2010/main" val="249872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Install IIS</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1144040"/>
            <a:ext cx="6595757" cy="4677490"/>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Choose </a:t>
            </a:r>
            <a:r>
              <a:rPr lang="en-US" b="1" dirty="0"/>
              <a:t>Role-based or feature-based installation.</a:t>
            </a:r>
          </a:p>
          <a:p>
            <a:pPr marL="342900" indent="-342900">
              <a:lnSpc>
                <a:spcPct val="150000"/>
              </a:lnSpc>
              <a:buFont typeface="+mj-lt"/>
              <a:buAutoNum type="arabicPeriod"/>
            </a:pPr>
            <a:r>
              <a:rPr lang="en-US" dirty="0"/>
              <a:t>Click </a:t>
            </a:r>
            <a:r>
              <a:rPr lang="en-US" b="1" dirty="0"/>
              <a:t>Next.</a:t>
            </a:r>
          </a:p>
          <a:p>
            <a:pPr marL="342900" indent="-342900">
              <a:lnSpc>
                <a:spcPct val="150000"/>
              </a:lnSpc>
              <a:buFont typeface="+mj-lt"/>
              <a:buAutoNum type="arabicPeriod"/>
            </a:pPr>
            <a:endParaRPr lang="en-US" b="1" dirty="0"/>
          </a:p>
        </p:txBody>
      </p:sp>
    </p:spTree>
    <p:extLst>
      <p:ext uri="{BB962C8B-B14F-4D97-AF65-F5344CB8AC3E}">
        <p14:creationId xmlns:p14="http://schemas.microsoft.com/office/powerpoint/2010/main" val="2739425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Install IIS</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896855"/>
            <a:ext cx="6595757" cy="5171859"/>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Start </a:t>
            </a:r>
            <a:r>
              <a:rPr lang="en-US" b="1" dirty="0"/>
              <a:t>Server Manager.</a:t>
            </a:r>
          </a:p>
          <a:p>
            <a:pPr marL="342900" indent="-342900">
              <a:lnSpc>
                <a:spcPct val="150000"/>
              </a:lnSpc>
              <a:buFont typeface="+mj-lt"/>
              <a:buAutoNum type="arabicPeriod"/>
            </a:pPr>
            <a:r>
              <a:rPr lang="en-US" dirty="0"/>
              <a:t>Choose </a:t>
            </a:r>
            <a:r>
              <a:rPr lang="en-US" b="1" dirty="0"/>
              <a:t>Add Roles and Features.</a:t>
            </a:r>
          </a:p>
          <a:p>
            <a:pPr marL="342900" indent="-342900">
              <a:lnSpc>
                <a:spcPct val="150000"/>
              </a:lnSpc>
              <a:buFont typeface="+mj-lt"/>
              <a:buAutoNum type="arabicPeriod"/>
            </a:pPr>
            <a:r>
              <a:rPr lang="en-US" dirty="0"/>
              <a:t>Click </a:t>
            </a:r>
            <a:r>
              <a:rPr lang="en-US" b="1" dirty="0"/>
              <a:t>Add Features.</a:t>
            </a:r>
          </a:p>
          <a:p>
            <a:pPr marL="342900" indent="-342900">
              <a:lnSpc>
                <a:spcPct val="150000"/>
              </a:lnSpc>
              <a:buFont typeface="+mj-lt"/>
              <a:buAutoNum type="arabicPeriod"/>
            </a:pPr>
            <a:endParaRPr lang="en-US" b="1" dirty="0"/>
          </a:p>
          <a:p>
            <a:pPr marL="342900" indent="-342900">
              <a:lnSpc>
                <a:spcPct val="150000"/>
              </a:lnSpc>
              <a:buFont typeface="+mj-lt"/>
              <a:buAutoNum type="arabicPeriod"/>
            </a:pPr>
            <a:endParaRPr lang="en-US" dirty="0"/>
          </a:p>
        </p:txBody>
      </p:sp>
    </p:spTree>
    <p:extLst>
      <p:ext uri="{BB962C8B-B14F-4D97-AF65-F5344CB8AC3E}">
        <p14:creationId xmlns:p14="http://schemas.microsoft.com/office/powerpoint/2010/main" val="4233533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Install IIS</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892571"/>
            <a:ext cx="6595757" cy="5180428"/>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Select the </a:t>
            </a:r>
            <a:r>
              <a:rPr lang="en-US" b="1" dirty="0"/>
              <a:t>Web Server (IIS) </a:t>
            </a:r>
            <a:r>
              <a:rPr lang="en-US" dirty="0"/>
              <a:t>role. The default settings are fine, don’t install HTTP redirection.</a:t>
            </a:r>
          </a:p>
          <a:p>
            <a:pPr marL="342900" indent="-342900">
              <a:lnSpc>
                <a:spcPct val="150000"/>
              </a:lnSpc>
              <a:buFont typeface="+mj-lt"/>
              <a:buAutoNum type="arabicPeriod"/>
            </a:pPr>
            <a:r>
              <a:rPr lang="en-US" dirty="0"/>
              <a:t>Click </a:t>
            </a:r>
            <a:r>
              <a:rPr lang="en-US" b="1" dirty="0"/>
              <a:t>Next.</a:t>
            </a:r>
          </a:p>
          <a:p>
            <a:pPr>
              <a:lnSpc>
                <a:spcPct val="150000"/>
              </a:lnSpc>
            </a:pPr>
            <a:endParaRPr lang="en-US" b="1" dirty="0"/>
          </a:p>
        </p:txBody>
      </p:sp>
    </p:spTree>
    <p:extLst>
      <p:ext uri="{BB962C8B-B14F-4D97-AF65-F5344CB8AC3E}">
        <p14:creationId xmlns:p14="http://schemas.microsoft.com/office/powerpoint/2010/main" val="110961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Install IIS</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892571"/>
            <a:ext cx="6595757" cy="5180428"/>
          </a:xfrm>
          <a:prstGeom prst="rect">
            <a:avLst/>
          </a:prstGeom>
        </p:spPr>
      </p:pic>
      <p:sp>
        <p:nvSpPr>
          <p:cNvPr id="4" name="Text Placeholder 3"/>
          <p:cNvSpPr>
            <a:spLocks noGrp="1"/>
          </p:cNvSpPr>
          <p:nvPr>
            <p:ph type="body" sz="half" idx="2"/>
          </p:nvPr>
        </p:nvSpPr>
        <p:spPr/>
        <p:txBody>
          <a:bodyPr/>
          <a:lstStyle/>
          <a:p>
            <a:pPr>
              <a:lnSpc>
                <a:spcPct val="150000"/>
              </a:lnSpc>
            </a:pPr>
            <a:r>
              <a:rPr lang="en-US" dirty="0"/>
              <a:t>If everything went fine, you should see a screen like this.</a:t>
            </a:r>
          </a:p>
          <a:p>
            <a:pPr>
              <a:lnSpc>
                <a:spcPct val="150000"/>
              </a:lnSpc>
            </a:pPr>
            <a:r>
              <a:rPr lang="en-US" dirty="0"/>
              <a:t>Click </a:t>
            </a:r>
            <a:r>
              <a:rPr lang="en-US" b="1" dirty="0"/>
              <a:t>Close.</a:t>
            </a:r>
          </a:p>
          <a:p>
            <a:pPr>
              <a:lnSpc>
                <a:spcPct val="150000"/>
              </a:lnSpc>
            </a:pPr>
            <a:endParaRPr lang="en-US" dirty="0"/>
          </a:p>
        </p:txBody>
      </p:sp>
    </p:spTree>
    <p:extLst>
      <p:ext uri="{BB962C8B-B14F-4D97-AF65-F5344CB8AC3E}">
        <p14:creationId xmlns:p14="http://schemas.microsoft.com/office/powerpoint/2010/main" val="133322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843760"/>
            <a:ext cx="3932237" cy="1213640"/>
          </a:xfrm>
        </p:spPr>
        <p:txBody>
          <a:bodyPr anchor="t"/>
          <a:lstStyle/>
          <a:p>
            <a:r>
              <a:rPr lang="en-US" dirty="0"/>
              <a:t>Configure IIS</a:t>
            </a: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4759631" y="1393376"/>
            <a:ext cx="6595757" cy="4178818"/>
          </a:xfrm>
          <a:prstGeom prst="rect">
            <a:avLst/>
          </a:prstGeom>
        </p:spPr>
      </p:pic>
      <p:sp>
        <p:nvSpPr>
          <p:cNvPr id="4" name="Text Placeholder 3"/>
          <p:cNvSpPr>
            <a:spLocks noGrp="1"/>
          </p:cNvSpPr>
          <p:nvPr>
            <p:ph type="body" sz="half" idx="2"/>
          </p:nvPr>
        </p:nvSpPr>
        <p:spPr/>
        <p:txBody>
          <a:bodyPr/>
          <a:lstStyle/>
          <a:p>
            <a:pPr marL="342900" indent="-342900">
              <a:lnSpc>
                <a:spcPct val="150000"/>
              </a:lnSpc>
              <a:buFont typeface="+mj-lt"/>
              <a:buAutoNum type="arabicPeriod"/>
            </a:pPr>
            <a:r>
              <a:rPr lang="en-US" dirty="0"/>
              <a:t>Start </a:t>
            </a:r>
            <a:r>
              <a:rPr lang="en-US" b="1" dirty="0"/>
              <a:t>Internet Information Services (IIS) Manager.</a:t>
            </a:r>
          </a:p>
          <a:p>
            <a:pPr>
              <a:lnSpc>
                <a:spcPct val="150000"/>
              </a:lnSpc>
            </a:pPr>
            <a:r>
              <a:rPr lang="en-US" sz="1200" dirty="0"/>
              <a:t>You’ll be using it a lot, so you may want to pin it to the Taskbar or the Start menu. Also, you can start it fast by hitting Windows-R and then typing </a:t>
            </a:r>
            <a:r>
              <a:rPr lang="en-US" sz="1200" b="1" dirty="0" err="1"/>
              <a:t>inetmgr</a:t>
            </a:r>
            <a:r>
              <a:rPr lang="en-US" sz="1200" dirty="0"/>
              <a:t>.</a:t>
            </a:r>
          </a:p>
          <a:p>
            <a:pPr>
              <a:lnSpc>
                <a:spcPct val="150000"/>
              </a:lnSpc>
            </a:pPr>
            <a:endParaRPr lang="en-US" dirty="0"/>
          </a:p>
          <a:p>
            <a:pPr marL="342900" indent="-342900">
              <a:lnSpc>
                <a:spcPct val="150000"/>
              </a:lnSpc>
              <a:buFont typeface="+mj-lt"/>
              <a:buAutoNum type="arabicPeriod"/>
            </a:pPr>
            <a:endParaRPr lang="en-US" dirty="0"/>
          </a:p>
        </p:txBody>
      </p:sp>
    </p:spTree>
    <p:extLst>
      <p:ext uri="{BB962C8B-B14F-4D97-AF65-F5344CB8AC3E}">
        <p14:creationId xmlns:p14="http://schemas.microsoft.com/office/powerpoint/2010/main" val="741460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1A3320AA132D4D8EA8873068BDC004" ma:contentTypeVersion="0" ma:contentTypeDescription="Create a new document." ma:contentTypeScope="" ma:versionID="3d6bb5adcd0c5d884b39e5f5711b54c2">
  <xsd:schema xmlns:xsd="http://www.w3.org/2001/XMLSchema" xmlns:xs="http://www.w3.org/2001/XMLSchema" xmlns:p="http://schemas.microsoft.com/office/2006/metadata/properties" targetNamespace="http://schemas.microsoft.com/office/2006/metadata/properties" ma:root="true" ma:fieldsID="06e0e3112098b4d1518554ee266199a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B17232-3966-490E-967E-9277ACAA49BE}">
  <ds:schemaRefs>
    <ds:schemaRef ds:uri="http://schemas.microsoft.com/office/2006/documentManagement/types"/>
    <ds:schemaRef ds:uri="http://www.w3.org/XML/1998/namespace"/>
    <ds:schemaRef ds:uri="http://purl.org/dc/dcmitype/"/>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EB8D3D7-D24F-4863-AB79-5176046E9696}">
  <ds:schemaRefs>
    <ds:schemaRef ds:uri="http://schemas.microsoft.com/sharepoint/v3/contenttype/forms"/>
  </ds:schemaRefs>
</ds:datastoreItem>
</file>

<file path=customXml/itemProps3.xml><?xml version="1.0" encoding="utf-8"?>
<ds:datastoreItem xmlns:ds="http://schemas.openxmlformats.org/officeDocument/2006/customXml" ds:itemID="{AB3EDF03-1A13-4A95-B60C-6312EBA25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125</TotalTime>
  <Words>799</Words>
  <Application>Microsoft Macintosh PowerPoint</Application>
  <PresentationFormat>Laajakuva</PresentationFormat>
  <Paragraphs>88</Paragraphs>
  <Slides>26</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26</vt:i4>
      </vt:variant>
    </vt:vector>
  </HeadingPairs>
  <TitlesOfParts>
    <vt:vector size="30" baseType="lpstr">
      <vt:lpstr>Arial</vt:lpstr>
      <vt:lpstr>Courier New</vt:lpstr>
      <vt:lpstr>Trebuchet MS</vt:lpstr>
      <vt:lpstr>Office Theme</vt:lpstr>
      <vt:lpstr>How to install an IIS reverse proxy</vt:lpstr>
      <vt:lpstr>Prerequisites</vt:lpstr>
      <vt:lpstr>Installation tasks</vt:lpstr>
      <vt:lpstr>Install IIS</vt:lpstr>
      <vt:lpstr>Install IIS</vt:lpstr>
      <vt:lpstr>Install IIS</vt:lpstr>
      <vt:lpstr>Install IIS</vt:lpstr>
      <vt:lpstr>Install IIS</vt:lpstr>
      <vt:lpstr>Configure IIS</vt:lpstr>
      <vt:lpstr>Import/create server certificates</vt:lpstr>
      <vt:lpstr>Import/create server certificates</vt:lpstr>
      <vt:lpstr>Import/create server certificates</vt:lpstr>
      <vt:lpstr>Download Application Request Routing</vt:lpstr>
      <vt:lpstr>Install ARR</vt:lpstr>
      <vt:lpstr>Install ARR</vt:lpstr>
      <vt:lpstr>Enable the proxy</vt:lpstr>
      <vt:lpstr>Enable the proxy</vt:lpstr>
      <vt:lpstr>Enable the proxy</vt:lpstr>
      <vt:lpstr>Bind HTTPS to the site</vt:lpstr>
      <vt:lpstr>Bind HTTPS to the site</vt:lpstr>
      <vt:lpstr>Unbind HTTP</vt:lpstr>
      <vt:lpstr>Define rewrite rules</vt:lpstr>
      <vt:lpstr>Define rewrite rules</vt:lpstr>
      <vt:lpstr>Define rewrite rules</vt:lpstr>
      <vt:lpstr>Define rewrite rules</vt:lpstr>
      <vt:lpstr>HTTPS is working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Varga, Szabolcs</dc:creator>
  <cp:lastModifiedBy>Ville Pietilä</cp:lastModifiedBy>
  <cp:revision>18</cp:revision>
  <dcterms:created xsi:type="dcterms:W3CDTF">2016-08-09T04:36:45Z</dcterms:created>
  <dcterms:modified xsi:type="dcterms:W3CDTF">2023-01-17T12:24:45Z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0x010100811A3320AA132D4D8EA8873068BDC004</vt:lpwstr>
  </property>
</Properties>
</file>